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805E-99C9-4FD0-B732-E5C4C84B1B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A924-CA6C-4452-A2BD-2A40A1362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6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9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8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C388-6952-4C07-93B2-1090EACCDAF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9E6E76-B3AC-4EEC-AE99-5A5BBB463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C68C7D-2EA6-4BDD-B145-E252F88B6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1432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2021-22</a:t>
            </a:r>
          </a:p>
          <a:p>
            <a:pPr algn="ctr"/>
            <a:r>
              <a:rPr lang="en-US" sz="4000" dirty="0"/>
              <a:t>Wrestling Rules</a:t>
            </a:r>
          </a:p>
          <a:p>
            <a:pPr algn="ctr"/>
            <a:r>
              <a:rPr lang="en-US" sz="4000" dirty="0"/>
              <a:t>Rule 4</a:t>
            </a:r>
          </a:p>
          <a:p>
            <a:pPr algn="ctr"/>
            <a:r>
              <a:rPr lang="en-US" sz="4000" dirty="0"/>
              <a:t>Wrestlers’ Classification and Weigh ins 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512835-1C62-4204-A230-F34B9AEAA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31" r="-1" b="18603"/>
          <a:stretch/>
        </p:blipFill>
        <p:spPr>
          <a:xfrm>
            <a:off x="4415197" y="495433"/>
            <a:ext cx="3361605" cy="2857002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2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4900-76A6-404A-B0E0-369A71FD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UNIFORMS</a:t>
            </a:r>
          </a:p>
        </p:txBody>
      </p:sp>
      <p:pic>
        <p:nvPicPr>
          <p:cNvPr id="1026" name="Picture 2" descr="Cliff Keen Collegiate  orange black main">
            <a:extLst>
              <a:ext uri="{FF2B5EF4-FFF2-40B4-BE49-F238E27FC236}">
                <a16:creationId xmlns:a16="http://schemas.microsoft.com/office/drawing/2014/main" id="{F5B7B0AE-A860-467A-8444-64CE01F708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3842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man Low Cut Reversible Singlet  royal-blue scarlet front">
            <a:extLst>
              <a:ext uri="{FF2B5EF4-FFF2-40B4-BE49-F238E27FC236}">
                <a16:creationId xmlns:a16="http://schemas.microsoft.com/office/drawing/2014/main" id="{C446C7F5-4D72-4B2E-8353-7BA9708E0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63842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 USA 2019 Stars Singlet Silver Red  silver red main">
            <a:extLst>
              <a:ext uri="{FF2B5EF4-FFF2-40B4-BE49-F238E27FC236}">
                <a16:creationId xmlns:a16="http://schemas.microsoft.com/office/drawing/2014/main" id="{807C6219-640B-4732-B7D6-4FB30013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842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ICS Womens Solid Modified Singlet  red front">
            <a:extLst>
              <a:ext uri="{FF2B5EF4-FFF2-40B4-BE49-F238E27FC236}">
                <a16:creationId xmlns:a16="http://schemas.microsoft.com/office/drawing/2014/main" id="{0A65FC72-64EE-496D-A435-6299EEF6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263842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420E7-D5A5-4F15-AB18-D7B8B3F85C9D}"/>
              </a:ext>
            </a:extLst>
          </p:cNvPr>
          <p:cNvSpPr txBox="1"/>
          <p:nvPr/>
        </p:nvSpPr>
        <p:spPr>
          <a:xfrm>
            <a:off x="1984267" y="213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B3B79-BDFE-483E-882D-EE0C03A31FCD}"/>
              </a:ext>
            </a:extLst>
          </p:cNvPr>
          <p:cNvSpPr txBox="1"/>
          <p:nvPr/>
        </p:nvSpPr>
        <p:spPr>
          <a:xfrm>
            <a:off x="4245700" y="2133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05AD4-3BF6-42AB-A972-2142D62E9966}"/>
              </a:ext>
            </a:extLst>
          </p:cNvPr>
          <p:cNvSpPr txBox="1"/>
          <p:nvPr/>
        </p:nvSpPr>
        <p:spPr>
          <a:xfrm>
            <a:off x="6499117" y="2133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6FE00-D0FA-4B60-A7A5-F87638F82AC9}"/>
              </a:ext>
            </a:extLst>
          </p:cNvPr>
          <p:cNvSpPr txBox="1"/>
          <p:nvPr/>
        </p:nvSpPr>
        <p:spPr>
          <a:xfrm>
            <a:off x="8963025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034" name="Picture 10" descr="BRDSP7">
            <a:extLst>
              <a:ext uri="{FF2B5EF4-FFF2-40B4-BE49-F238E27FC236}">
                <a16:creationId xmlns:a16="http://schemas.microsoft.com/office/drawing/2014/main" id="{D617F2C2-174B-4F83-83DA-654D49DD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973409"/>
            <a:ext cx="1490663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WS43">
            <a:extLst>
              <a:ext uri="{FF2B5EF4-FFF2-40B4-BE49-F238E27FC236}">
                <a16:creationId xmlns:a16="http://schemas.microsoft.com/office/drawing/2014/main" id="{6EEA9C16-E5C2-4F2C-922F-1606C440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62" y="4887684"/>
            <a:ext cx="1490663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BDUSS1">
            <a:extLst>
              <a:ext uri="{FF2B5EF4-FFF2-40B4-BE49-F238E27FC236}">
                <a16:creationId xmlns:a16="http://schemas.microsoft.com/office/drawing/2014/main" id="{991688A5-AD39-4D01-B78C-078D161B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887684"/>
            <a:ext cx="1490663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D7469-932D-4D83-8F55-861B9895D5AE}"/>
              </a:ext>
            </a:extLst>
          </p:cNvPr>
          <p:cNvSpPr txBox="1"/>
          <p:nvPr/>
        </p:nvSpPr>
        <p:spPr>
          <a:xfrm>
            <a:off x="2066925" y="4610100"/>
            <a:ext cx="38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4951-9014-4397-81D8-81908956790C}"/>
              </a:ext>
            </a:extLst>
          </p:cNvPr>
          <p:cNvSpPr txBox="1"/>
          <p:nvPr/>
        </p:nvSpPr>
        <p:spPr>
          <a:xfrm>
            <a:off x="4322061" y="45996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B0467A-5A35-4C3F-8547-3FB0FE3ED803}"/>
              </a:ext>
            </a:extLst>
          </p:cNvPr>
          <p:cNvSpPr txBox="1"/>
          <p:nvPr/>
        </p:nvSpPr>
        <p:spPr>
          <a:xfrm>
            <a:off x="6538155" y="451835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pic>
        <p:nvPicPr>
          <p:cNvPr id="1040" name="Picture 16" descr="SL2143">
            <a:extLst>
              <a:ext uri="{FF2B5EF4-FFF2-40B4-BE49-F238E27FC236}">
                <a16:creationId xmlns:a16="http://schemas.microsoft.com/office/drawing/2014/main" id="{EEF8E9FF-D7AB-4B10-B1A4-1C4F393A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7" y="4789260"/>
            <a:ext cx="1490663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F94EB3-2B1B-4092-8BCA-9AC4A0876C7C}"/>
              </a:ext>
            </a:extLst>
          </p:cNvPr>
          <p:cNvSpPr txBox="1"/>
          <p:nvPr/>
        </p:nvSpPr>
        <p:spPr>
          <a:xfrm>
            <a:off x="8922382" y="441493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pic>
        <p:nvPicPr>
          <p:cNvPr id="1044" name="Picture 20" descr="Women's UA Meridian Crop">
            <a:extLst>
              <a:ext uri="{FF2B5EF4-FFF2-40B4-BE49-F238E27FC236}">
                <a16:creationId xmlns:a16="http://schemas.microsoft.com/office/drawing/2014/main" id="{A82BA557-F2A2-4383-9E4E-731863929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4" y="4887683"/>
            <a:ext cx="1284153" cy="160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9DD684-53B4-4892-9440-D8A310BD0E2D}"/>
              </a:ext>
            </a:extLst>
          </p:cNvPr>
          <p:cNvSpPr txBox="1"/>
          <p:nvPr/>
        </p:nvSpPr>
        <p:spPr>
          <a:xfrm>
            <a:off x="10413045" y="4414938"/>
            <a:ext cx="4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5586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4928-3D9A-4ECC-B69F-D356660D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D735-5150-4636-BAA8-9F0AD619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00588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Legal for both boys and girls </a:t>
            </a:r>
          </a:p>
          <a:p>
            <a:pPr marL="514350" indent="-514350">
              <a:buAutoNum type="alphaUcPeriod"/>
            </a:pPr>
            <a:r>
              <a:rPr lang="en-US" dirty="0"/>
              <a:t>Illegal-must be ½ up from the waist</a:t>
            </a:r>
          </a:p>
          <a:p>
            <a:pPr marL="514350" indent="-514350">
              <a:buAutoNum type="alphaUcPeriod"/>
            </a:pPr>
            <a:r>
              <a:rPr lang="en-US" dirty="0"/>
              <a:t>Illegal-must be a school issued uniform </a:t>
            </a:r>
          </a:p>
          <a:p>
            <a:pPr marL="514350" indent="-514350">
              <a:buAutoNum type="alphaUcPeriod"/>
            </a:pPr>
            <a:r>
              <a:rPr lang="en-US" dirty="0"/>
              <a:t>Legal Women’s cut-both genders can wear this</a:t>
            </a:r>
          </a:p>
          <a:p>
            <a:pPr marL="514350" indent="-514350">
              <a:buAutoNum type="alphaUcPeriod"/>
            </a:pPr>
            <a:r>
              <a:rPr lang="en-US" dirty="0"/>
              <a:t>Legal-competition short-must be school issued</a:t>
            </a:r>
          </a:p>
          <a:p>
            <a:pPr marL="514350" indent="-514350">
              <a:buAutoNum type="alphaUcPeriod"/>
            </a:pPr>
            <a:r>
              <a:rPr lang="en-US" dirty="0"/>
              <a:t>Legal competition short-must be school issued</a:t>
            </a:r>
          </a:p>
          <a:p>
            <a:pPr marL="514350" indent="-514350">
              <a:buAutoNum type="alphaUcPeriod"/>
            </a:pPr>
            <a:r>
              <a:rPr lang="en-US" dirty="0"/>
              <a:t>Legal competition shirt-must be school issued</a:t>
            </a:r>
          </a:p>
          <a:p>
            <a:pPr marL="514350" indent="-514350">
              <a:buAutoNum type="alphaUcPeriod"/>
            </a:pPr>
            <a:r>
              <a:rPr lang="en-US" dirty="0"/>
              <a:t>Legal if they have stirrups</a:t>
            </a:r>
          </a:p>
          <a:p>
            <a:pPr marL="514350" indent="-514350">
              <a:buAutoNum type="alphaUcPeriod"/>
            </a:pPr>
            <a:r>
              <a:rPr lang="en-US" dirty="0"/>
              <a:t>Illegal-no stirrups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FDC-6FE6-46B9-A6C3-DB2CD23B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289BE-19F5-45BA-AF59-DB3C8B40E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If a wrestler reports to the mat with uniform straps taped or crisscrossed to fit better, what should happen?</a:t>
            </a:r>
          </a:p>
          <a:p>
            <a:pPr marL="514350" indent="-514350">
              <a:buAutoNum type="arabicPeriod"/>
            </a:pPr>
            <a:r>
              <a:rPr lang="en-US" dirty="0"/>
              <a:t>Does the coach get penalized as well for improperly equipped wrestler?</a:t>
            </a:r>
          </a:p>
          <a:p>
            <a:pPr marL="514350" indent="-514350">
              <a:buAutoNum type="arabicPeriod"/>
            </a:pPr>
            <a:r>
              <a:rPr lang="en-US" dirty="0"/>
              <a:t>If shoe is legal when you start a match and then the shoelaces come undone-what occurs? Do you start the injury clock?</a:t>
            </a:r>
          </a:p>
          <a:p>
            <a:pPr marL="514350" indent="-514350">
              <a:buAutoNum type="arabicPeriod"/>
            </a:pPr>
            <a:r>
              <a:rPr lang="en-US" dirty="0"/>
              <a:t>If the shoe comes off, during wrestling-what is the penalty?</a:t>
            </a:r>
          </a:p>
        </p:txBody>
      </p:sp>
    </p:spTree>
    <p:extLst>
      <p:ext uri="{BB962C8B-B14F-4D97-AF65-F5344CB8AC3E}">
        <p14:creationId xmlns:p14="http://schemas.microsoft.com/office/powerpoint/2010/main" val="15015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AF8-10E8-49FE-86D1-99749AE6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UNIFORMS/EQUIPMENT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E837-5EF3-492B-92B2-511B56AAE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787" y="165258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Can a wrestler wear the tight fitting competition shirt under a school issued singlet?</a:t>
            </a:r>
          </a:p>
          <a:p>
            <a:pPr marL="514350" indent="-514350">
              <a:buAutoNum type="arabicPeriod"/>
            </a:pPr>
            <a:r>
              <a:rPr lang="en-US" dirty="0"/>
              <a:t>Can a wrestler wear a sleeveless shirt under the singlet?</a:t>
            </a:r>
          </a:p>
          <a:p>
            <a:pPr marL="514350" indent="-514350">
              <a:buAutoNum type="arabicPeriod"/>
            </a:pPr>
            <a:r>
              <a:rPr lang="en-US" dirty="0"/>
              <a:t>Which facemask is legal?  </a:t>
            </a:r>
          </a:p>
        </p:txBody>
      </p:sp>
      <p:pic>
        <p:nvPicPr>
          <p:cNvPr id="2052" name="Picture 4" descr="Men’s Dual Defense UPF Sleeveless Tank Top White">
            <a:extLst>
              <a:ext uri="{FF2B5EF4-FFF2-40B4-BE49-F238E27FC236}">
                <a16:creationId xmlns:a16="http://schemas.microsoft.com/office/drawing/2014/main" id="{318A5828-6F14-4531-B543-C8EDCD8C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615" y="2324894"/>
            <a:ext cx="13515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ff keen fg3 face gaurd  black main">
            <a:extLst>
              <a:ext uri="{FF2B5EF4-FFF2-40B4-BE49-F238E27FC236}">
                <a16:creationId xmlns:a16="http://schemas.microsoft.com/office/drawing/2014/main" id="{BD5FBA43-C0FC-4BAB-857E-A8B389E3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7" y="3808413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pper Fit Never Lost Mask - Ultra-Lightweight Mask With Built-In Lanyard - 4 Pack">
            <a:extLst>
              <a:ext uri="{FF2B5EF4-FFF2-40B4-BE49-F238E27FC236}">
                <a16:creationId xmlns:a16="http://schemas.microsoft.com/office/drawing/2014/main" id="{7FF96560-9343-403B-859C-AE286EB1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2" y="3612457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omen's UA Sport Hijab, Pink, pdpZoomDesktop image number 0">
            <a:extLst>
              <a:ext uri="{FF2B5EF4-FFF2-40B4-BE49-F238E27FC236}">
                <a16:creationId xmlns:a16="http://schemas.microsoft.com/office/drawing/2014/main" id="{8755CE0E-6BD5-472A-84E3-A38F259D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3808413"/>
            <a:ext cx="1698626" cy="18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n's ColdGear® Infrared Scent Control Balaclava, Misc/Assorted, pdpZoomDesktop image number 0">
            <a:extLst>
              <a:ext uri="{FF2B5EF4-FFF2-40B4-BE49-F238E27FC236}">
                <a16:creationId xmlns:a16="http://schemas.microsoft.com/office/drawing/2014/main" id="{8B326E4C-A713-4D65-BDC5-A9FD22D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34" y="3828257"/>
            <a:ext cx="1698626" cy="18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0633-4DB2-47FC-8354-0A5245F4A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64DF9-5EE4-4BC2-9AF3-2337851D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4" y="900111"/>
            <a:ext cx="10848976" cy="57578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Can these be used on the headgear?</a:t>
            </a:r>
          </a:p>
          <a:p>
            <a:pPr marL="514350" indent="-514350">
              <a:buAutoNum type="arabicPeriod"/>
            </a:pPr>
            <a:r>
              <a:rPr lang="en-US" dirty="0"/>
              <a:t>Can the straps on the headgear be crossed?</a:t>
            </a:r>
          </a:p>
          <a:p>
            <a:pPr marL="514350" indent="-514350">
              <a:buAutoNum type="arabicPeriod"/>
            </a:pPr>
            <a:r>
              <a:rPr lang="en-US" dirty="0"/>
              <a:t>Can the straps on the headgear be taped together?</a:t>
            </a:r>
          </a:p>
          <a:p>
            <a:pPr marL="514350" indent="-514350">
              <a:buAutoNum type="arabicPeriod"/>
            </a:pPr>
            <a:r>
              <a:rPr lang="en-US" dirty="0"/>
              <a:t>Are stickers allowed on the headgear?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Can these headgear be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Can this knee brace be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WrestlingMart Strap Holder Royal  royal-blue main">
            <a:extLst>
              <a:ext uri="{FF2B5EF4-FFF2-40B4-BE49-F238E27FC236}">
                <a16:creationId xmlns:a16="http://schemas.microsoft.com/office/drawing/2014/main" id="{33A7D79A-0A4D-4ED2-BD95-6A0E93F2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6" y="649369"/>
            <a:ext cx="1333499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TLE Boxing Universal No-Contact Headgear 2.0">
            <a:extLst>
              <a:ext uri="{FF2B5EF4-FFF2-40B4-BE49-F238E27FC236}">
                <a16:creationId xmlns:a16="http://schemas.microsoft.com/office/drawing/2014/main" id="{399062FC-6790-4017-83DB-97BB4CDA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65" y="3373763"/>
            <a:ext cx="1800226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TLE MMA Command Full Training Headgear">
            <a:extLst>
              <a:ext uri="{FF2B5EF4-FFF2-40B4-BE49-F238E27FC236}">
                <a16:creationId xmlns:a16="http://schemas.microsoft.com/office/drawing/2014/main" id="{2CC6451C-8B23-40DB-8D3A-F41FEF38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3373763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Knee Braces. Size: 151 x 160. Source: vitalitydepot.ca">
            <a:extLst>
              <a:ext uri="{FF2B5EF4-FFF2-40B4-BE49-F238E27FC236}">
                <a16:creationId xmlns:a16="http://schemas.microsoft.com/office/drawing/2014/main" id="{647F7AEC-CA26-4C5D-8D50-1E9856A1D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70" y="4511208"/>
            <a:ext cx="1248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9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E2B8-A497-4627-AEDE-53BA405F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E0CD-D66E-4656-80B6-10B628A01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7. Braces need to covered by similar mouthguard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8. Can these haircaps be used?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14" descr="Shock Doctor Double Braces Mouth Guard. Upper and Lower Teeth Protection. Mouthguard No Boil / Instant Fit. For Youth, Teenager, Kids and Adults. Mouth Piece OSFA">
            <a:extLst>
              <a:ext uri="{FF2B5EF4-FFF2-40B4-BE49-F238E27FC236}">
                <a16:creationId xmlns:a16="http://schemas.microsoft.com/office/drawing/2014/main" id="{7602EEB4-E894-4A9D-B136-72433CB0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15" y="1690688"/>
            <a:ext cx="168029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restlingMart Hair Cap  red main">
            <a:extLst>
              <a:ext uri="{FF2B5EF4-FFF2-40B4-BE49-F238E27FC236}">
                <a16:creationId xmlns:a16="http://schemas.microsoft.com/office/drawing/2014/main" id="{2CF38CD5-3BAB-4F3E-A669-1FC42332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02" y="3428999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lick to enlarge">
            <a:extLst>
              <a:ext uri="{FF2B5EF4-FFF2-40B4-BE49-F238E27FC236}">
                <a16:creationId xmlns:a16="http://schemas.microsoft.com/office/drawing/2014/main" id="{DC3FA313-65C1-408A-8D0E-8981159F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76636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6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305A-9BB2-4C92-A644-CC256169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WEIGHN-INS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541D2-1674-473B-9A42-4BD87786C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2" y="943898"/>
            <a:ext cx="10682748" cy="54372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At a tournament if a wrestler misses weight on a scale-what are the wrestler options?</a:t>
            </a:r>
          </a:p>
          <a:p>
            <a:pPr marL="514350" indent="-514350">
              <a:buAutoNum type="arabicPeriod"/>
            </a:pPr>
            <a:r>
              <a:rPr lang="en-US" dirty="0"/>
              <a:t>If you receive a CIF skin form signed by a doctor that states the wrestler can compete, you investigate and the skin conditions still does not look non-communicable, what can you do?</a:t>
            </a:r>
          </a:p>
          <a:p>
            <a:pPr marL="514350" indent="-514350">
              <a:buAutoNum type="arabicPeriod"/>
            </a:pPr>
            <a:r>
              <a:rPr lang="en-US" dirty="0"/>
              <a:t>Can anyone override your decision and/or the signed form?</a:t>
            </a:r>
          </a:p>
          <a:p>
            <a:pPr marL="514350" indent="-514350">
              <a:buAutoNum type="arabicPeriod"/>
            </a:pPr>
            <a:r>
              <a:rPr lang="en-US" dirty="0"/>
              <a:t>As you drive into the site and see a wrestler running in one of these: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</a:t>
            </a:r>
            <a:r>
              <a:rPr lang="en-US"/>
              <a:t>do you do?</a:t>
            </a:r>
            <a:endParaRPr lang="en-US" dirty="0"/>
          </a:p>
        </p:txBody>
      </p:sp>
      <p:pic>
        <p:nvPicPr>
          <p:cNvPr id="4098" name="Picture 2" descr="Heavy Duty Sauna Suit Sweat Suit Gym Fitness Workout Clothing Training Workout, Unisex Anti-Rip PVC Sweat Sauna Suit">
            <a:extLst>
              <a:ext uri="{FF2B5EF4-FFF2-40B4-BE49-F238E27FC236}">
                <a16:creationId xmlns:a16="http://schemas.microsoft.com/office/drawing/2014/main" id="{1D95AEA0-543F-4009-A83A-F7C223A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71002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770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227</TotalTime>
  <Words>330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PowerPoint Presentation</vt:lpstr>
      <vt:lpstr>UNIFORMS</vt:lpstr>
      <vt:lpstr>Uniforms</vt:lpstr>
      <vt:lpstr>UNIFORMS</vt:lpstr>
      <vt:lpstr>UNIFORMS/EQUIPMENT  </vt:lpstr>
      <vt:lpstr>EQUIPMENT</vt:lpstr>
      <vt:lpstr>EQUIPMENT</vt:lpstr>
      <vt:lpstr>WEIGHN-INS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Duane Morgan</dc:creator>
  <cp:lastModifiedBy>Duane Morgan</cp:lastModifiedBy>
  <cp:revision>30</cp:revision>
  <dcterms:created xsi:type="dcterms:W3CDTF">2021-10-19T17:11:02Z</dcterms:created>
  <dcterms:modified xsi:type="dcterms:W3CDTF">2021-10-27T00:18:50Z</dcterms:modified>
</cp:coreProperties>
</file>