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6" r:id="rId2"/>
    <p:sldId id="283" r:id="rId3"/>
    <p:sldId id="284" r:id="rId4"/>
    <p:sldId id="257" r:id="rId5"/>
    <p:sldId id="258" r:id="rId6"/>
    <p:sldId id="272" r:id="rId7"/>
    <p:sldId id="273" r:id="rId8"/>
    <p:sldId id="259" r:id="rId9"/>
    <p:sldId id="260" r:id="rId10"/>
    <p:sldId id="261" r:id="rId11"/>
    <p:sldId id="262" r:id="rId12"/>
    <p:sldId id="263" r:id="rId13"/>
    <p:sldId id="264" r:id="rId14"/>
    <p:sldId id="265" r:id="rId15"/>
    <p:sldId id="276" r:id="rId16"/>
    <p:sldId id="277" r:id="rId17"/>
    <p:sldId id="266" r:id="rId18"/>
    <p:sldId id="267" r:id="rId19"/>
    <p:sldId id="270" r:id="rId20"/>
    <p:sldId id="271" r:id="rId21"/>
    <p:sldId id="274" r:id="rId22"/>
    <p:sldId id="282" r:id="rId23"/>
    <p:sldId id="268" r:id="rId24"/>
    <p:sldId id="269"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3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F3EE2B-1D37-4855-BB06-749865104B15}" type="datetimeFigureOut">
              <a:rPr lang="en-US" smtClean="0"/>
              <a:t>11/2/2021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8A1E00-AEDA-44A6-A5BE-732178C7049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A1E00-AEDA-44A6-A5BE-732178C7049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A1E00-AEDA-44A6-A5BE-732178C7049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A1E00-AEDA-44A6-A5BE-732178C7049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A1E00-AEDA-44A6-A5BE-732178C7049E}"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A1E00-AEDA-44A6-A5BE-732178C7049E}"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8A1E00-AEDA-44A6-A5BE-732178C7049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8A1E00-AEDA-44A6-A5BE-732178C7049E}"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EE2B-1D37-4855-BB06-749865104B15}" type="datetimeFigureOut">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8A1E00-AEDA-44A6-A5BE-732178C7049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F3EE2B-1D37-4855-BB06-749865104B15}" type="datetimeFigureOut">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A1E00-AEDA-44A6-A5BE-732178C7049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F3EE2B-1D37-4855-BB06-749865104B15}" type="datetimeFigureOut">
              <a:rPr lang="en-US" smtClean="0"/>
              <a:t>11/2/2021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8A1E00-AEDA-44A6-A5BE-732178C7049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F3EE2B-1D37-4855-BB06-749865104B15}" type="datetimeFigureOut">
              <a:rPr lang="en-US" smtClean="0"/>
              <a:t>11/2/2021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8A1E00-AEDA-44A6-A5BE-732178C7049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bhj9N6_Gp3M" TargetMode="External"/><Relationship Id="rId3" Type="http://schemas.openxmlformats.org/officeDocument/2006/relationships/hyperlink" Target="https://www.youtube.com/watch?v=lsOulbQ1q7U" TargetMode="External"/><Relationship Id="rId7" Type="http://schemas.openxmlformats.org/officeDocument/2006/relationships/hyperlink" Target="https://www.youtube.com/watch?v=dVaCSdXDQCg" TargetMode="External"/><Relationship Id="rId2" Type="http://schemas.openxmlformats.org/officeDocument/2006/relationships/hyperlink" Target="https://www.youtube.com/watch?v=oW8Mf3IL4zA" TargetMode="External"/><Relationship Id="rId1" Type="http://schemas.openxmlformats.org/officeDocument/2006/relationships/slideLayout" Target="../slideLayouts/slideLayout2.xml"/><Relationship Id="rId6" Type="http://schemas.openxmlformats.org/officeDocument/2006/relationships/hyperlink" Target="https://www.youtube.com/watch?v=1IGZ5dyNfrI" TargetMode="External"/><Relationship Id="rId5" Type="http://schemas.openxmlformats.org/officeDocument/2006/relationships/hyperlink" Target="https://www.youtube.com/watch?v=KIC7NA52uaw" TargetMode="External"/><Relationship Id="rId4" Type="http://schemas.openxmlformats.org/officeDocument/2006/relationships/hyperlink" Target="https://www.youtube.com/watch?v=yv5ceW80aT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ved=0ahUKEwiviaKc6rnXAhUrxVQKHQgzBPYQjRwIBw&amp;url=http://www.firstpost.com/sports/rio-olympics-2016-watch-mongolian-coaches-strip-to-underpants-to-protest-wrestling-result-2969246.html&amp;psig=AOvVaw3XsXHaHnLlzEC4krmOteEr&amp;ust=1510603358291835"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NFHS Wrestling Rule 7 – Infractions </a:t>
            </a:r>
          </a:p>
        </p:txBody>
      </p:sp>
      <p:sp>
        <p:nvSpPr>
          <p:cNvPr id="3" name="Subtitle 2"/>
          <p:cNvSpPr>
            <a:spLocks noGrp="1"/>
          </p:cNvSpPr>
          <p:nvPr>
            <p:ph type="subTitle" idx="1"/>
          </p:nvPr>
        </p:nvSpPr>
        <p:spPr/>
        <p:txBody>
          <a:bodyPr/>
          <a:lstStyle/>
          <a:p>
            <a:r>
              <a:rPr lang="en-US" dirty="0"/>
              <a:t>By:  Bob Edmonds </a:t>
            </a:r>
          </a:p>
          <a:p>
            <a:endParaRPr lang="en-US" dirty="0"/>
          </a:p>
        </p:txBody>
      </p:sp>
    </p:spTree>
    <p:extLst>
      <p:ext uri="{BB962C8B-B14F-4D97-AF65-F5344CB8AC3E}">
        <p14:creationId xmlns:p14="http://schemas.microsoft.com/office/powerpoint/2010/main" val="203624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ART. 2. . . A full, straight-back suplay and the straight-back salto </a:t>
            </a:r>
            <a:r>
              <a:rPr lang="en-US" strike="sngStrike" dirty="0"/>
              <a:t>to the head</a:t>
            </a:r>
            <a:r>
              <a:rPr lang="en-US" dirty="0"/>
              <a:t> are illegal.</a:t>
            </a:r>
            <a:r>
              <a:rPr lang="en-US" b="1" dirty="0"/>
              <a:t> </a:t>
            </a:r>
          </a:p>
          <a:p>
            <a:endParaRPr lang="en-US" b="1" dirty="0"/>
          </a:p>
          <a:p>
            <a:r>
              <a:rPr lang="en-US" b="1" dirty="0"/>
              <a:t>Rationale:</a:t>
            </a:r>
            <a:r>
              <a:rPr lang="en-US" dirty="0"/>
              <a:t> The straight-back salto in the rear standing position that brings the defensive wrestler straight back with feet in the air is intended to have the defensive wrestler's head, neck, or shoulder(s) hit the mat first and should be illegal.  This is a dangerous move, regardless of which body part (head, neck, or shoulder(s)) hits the mat first. </a:t>
            </a:r>
          </a:p>
        </p:txBody>
      </p:sp>
      <p:sp>
        <p:nvSpPr>
          <p:cNvPr id="2" name="Title 1"/>
          <p:cNvSpPr>
            <a:spLocks noGrp="1"/>
          </p:cNvSpPr>
          <p:nvPr>
            <p:ph type="title"/>
          </p:nvPr>
        </p:nvSpPr>
        <p:spPr/>
        <p:txBody>
          <a:bodyPr>
            <a:normAutofit fontScale="90000"/>
          </a:bodyPr>
          <a:lstStyle/>
          <a:p>
            <a:r>
              <a:rPr lang="en-US" dirty="0"/>
              <a:t>Rule 7-1-2</a:t>
            </a:r>
            <a:br>
              <a:rPr lang="en-US" dirty="0"/>
            </a:br>
            <a:r>
              <a:rPr lang="en-US" dirty="0"/>
              <a:t>illegal maneuvers</a:t>
            </a:r>
          </a:p>
        </p:txBody>
      </p:sp>
    </p:spTree>
    <p:extLst>
      <p:ext uri="{BB962C8B-B14F-4D97-AF65-F5344CB8AC3E}">
        <p14:creationId xmlns:p14="http://schemas.microsoft.com/office/powerpoint/2010/main" val="5183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4345" y="1752600"/>
            <a:ext cx="7369143" cy="2889143"/>
          </a:xfrm>
          <a:prstGeom prst="rect">
            <a:avLst/>
          </a:prstGeom>
        </p:spPr>
      </p:pic>
      <p:sp>
        <p:nvSpPr>
          <p:cNvPr id="2" name="Title 1"/>
          <p:cNvSpPr>
            <a:spLocks noGrp="1"/>
          </p:cNvSpPr>
          <p:nvPr>
            <p:ph type="title"/>
          </p:nvPr>
        </p:nvSpPr>
        <p:spPr/>
        <p:txBody>
          <a:bodyPr/>
          <a:lstStyle/>
          <a:p>
            <a:r>
              <a:rPr lang="en-US" dirty="0"/>
              <a:t>illegal maneuvers</a:t>
            </a:r>
          </a:p>
        </p:txBody>
      </p:sp>
      <p:sp>
        <p:nvSpPr>
          <p:cNvPr id="6" name="TextBox 5"/>
          <p:cNvSpPr txBox="1"/>
          <p:nvPr/>
        </p:nvSpPr>
        <p:spPr>
          <a:xfrm>
            <a:off x="304800" y="4876800"/>
            <a:ext cx="8436333" cy="923330"/>
          </a:xfrm>
          <a:prstGeom prst="rect">
            <a:avLst/>
          </a:prstGeom>
          <a:noFill/>
        </p:spPr>
        <p:txBody>
          <a:bodyPr wrap="square" rtlCol="0">
            <a:spAutoFit/>
          </a:bodyPr>
          <a:lstStyle/>
          <a:p>
            <a:r>
              <a:rPr lang="en-US" dirty="0"/>
              <a:t>A front flip and/or front hurdle over an opponent in the standing position is illegal.</a:t>
            </a:r>
          </a:p>
          <a:p>
            <a:endParaRPr lang="en-US" dirty="0"/>
          </a:p>
        </p:txBody>
      </p:sp>
    </p:spTree>
    <p:extLst>
      <p:ext uri="{BB962C8B-B14F-4D97-AF65-F5344CB8AC3E}">
        <p14:creationId xmlns:p14="http://schemas.microsoft.com/office/powerpoint/2010/main" val="230852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ART. 5 . . . </a:t>
            </a:r>
            <a:r>
              <a:rPr lang="en-US" dirty="0"/>
              <a:t>Other illegal holds/maneuvers include, but are not limited to:</a:t>
            </a:r>
          </a:p>
          <a:p>
            <a:r>
              <a:rPr lang="en-US" dirty="0"/>
              <a:t>(Photos 28-90)</a:t>
            </a:r>
          </a:p>
          <a:p>
            <a:r>
              <a:rPr lang="en-US" dirty="0"/>
              <a:t>a.-v. Same text, no changes.</a:t>
            </a:r>
          </a:p>
          <a:p>
            <a:r>
              <a:rPr lang="en-US" dirty="0"/>
              <a:t>w. a back flip from the standing position; </a:t>
            </a:r>
            <a:r>
              <a:rPr lang="en-US" strike="sngStrike" dirty="0"/>
              <a:t>and</a:t>
            </a:r>
            <a:r>
              <a:rPr lang="en-US" dirty="0"/>
              <a:t> </a:t>
            </a:r>
            <a:r>
              <a:rPr lang="en-US" u="sng" dirty="0"/>
              <a:t>or a front flip and/or front hurdle over an opponent in the standing position; and</a:t>
            </a:r>
          </a:p>
          <a:p>
            <a:endParaRPr lang="en-US" dirty="0"/>
          </a:p>
        </p:txBody>
      </p:sp>
      <p:sp>
        <p:nvSpPr>
          <p:cNvPr id="2" name="Title 1"/>
          <p:cNvSpPr>
            <a:spLocks noGrp="1"/>
          </p:cNvSpPr>
          <p:nvPr>
            <p:ph type="title"/>
          </p:nvPr>
        </p:nvSpPr>
        <p:spPr/>
        <p:txBody>
          <a:bodyPr>
            <a:normAutofit fontScale="90000"/>
          </a:bodyPr>
          <a:lstStyle/>
          <a:p>
            <a:r>
              <a:rPr lang="en-US" dirty="0"/>
              <a:t>Rule 7-1-5</a:t>
            </a:r>
            <a:r>
              <a:rPr lang="en-US" cap="none" dirty="0"/>
              <a:t>w</a:t>
            </a:r>
            <a:br>
              <a:rPr lang="en-US" dirty="0"/>
            </a:br>
            <a:r>
              <a:rPr lang="en-US" dirty="0"/>
              <a:t>illegal maneuvers</a:t>
            </a:r>
          </a:p>
        </p:txBody>
      </p:sp>
    </p:spTree>
    <p:extLst>
      <p:ext uri="{BB962C8B-B14F-4D97-AF65-F5344CB8AC3E}">
        <p14:creationId xmlns:p14="http://schemas.microsoft.com/office/powerpoint/2010/main" val="382174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Rationale: </a:t>
            </a:r>
          </a:p>
          <a:p>
            <a:pPr marL="0" indent="0">
              <a:buNone/>
            </a:pPr>
            <a:r>
              <a:rPr lang="en-US" dirty="0"/>
              <a:t>The attempt of a wrestler to front flip or hurdle his opponent from the neutral position is becoming more apparent.  Generally, this maneuver is attempted when there is short time left in a match and a wrestler needs to secure a takedown of his opponent, who has a strong defensive neutral position, in order to either tie or take a lead in a match.  </a:t>
            </a:r>
          </a:p>
          <a:p>
            <a:endParaRPr lang="en-US" dirty="0"/>
          </a:p>
        </p:txBody>
      </p:sp>
      <p:sp>
        <p:nvSpPr>
          <p:cNvPr id="2" name="Title 1"/>
          <p:cNvSpPr>
            <a:spLocks noGrp="1"/>
          </p:cNvSpPr>
          <p:nvPr>
            <p:ph type="title"/>
          </p:nvPr>
        </p:nvSpPr>
        <p:spPr/>
        <p:txBody>
          <a:bodyPr>
            <a:normAutofit fontScale="90000"/>
          </a:bodyPr>
          <a:lstStyle/>
          <a:p>
            <a:r>
              <a:rPr lang="en-US" dirty="0"/>
              <a:t>Rule 7-1-5</a:t>
            </a:r>
            <a:r>
              <a:rPr lang="en-US" cap="none" dirty="0"/>
              <a:t>w</a:t>
            </a:r>
            <a:br>
              <a:rPr lang="en-US" dirty="0"/>
            </a:br>
            <a:r>
              <a:rPr lang="en-US" dirty="0"/>
              <a:t>illegal maneuvers</a:t>
            </a:r>
          </a:p>
        </p:txBody>
      </p:sp>
    </p:spTree>
    <p:extLst>
      <p:ext uri="{BB962C8B-B14F-4D97-AF65-F5344CB8AC3E}">
        <p14:creationId xmlns:p14="http://schemas.microsoft.com/office/powerpoint/2010/main" val="413070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a:t>Rationale: </a:t>
            </a:r>
            <a:r>
              <a:rPr lang="en-US" dirty="0"/>
              <a:t>(Continued)</a:t>
            </a:r>
          </a:p>
          <a:p>
            <a:pPr marL="0" indent="0">
              <a:buNone/>
            </a:pPr>
            <a:r>
              <a:rPr lang="en-US" dirty="0"/>
              <a:t>This maneuver is a last ditch effort attempt to score; however, the attempt to flip or hurdle your opponent from a neutral position is not only an elevated risk to the wrestler attempting the maneuver, it also places the opponent in a disadvantage position as they are not only left to counter the scoring attempt but they are also placed in a position of responsibility for not reacting in a manner that may cause a slam or unsafe return to the mat of the wrestler who actually initiated the maneuver. </a:t>
            </a:r>
          </a:p>
        </p:txBody>
      </p:sp>
      <p:sp>
        <p:nvSpPr>
          <p:cNvPr id="2" name="Title 1"/>
          <p:cNvSpPr>
            <a:spLocks noGrp="1"/>
          </p:cNvSpPr>
          <p:nvPr>
            <p:ph type="title"/>
          </p:nvPr>
        </p:nvSpPr>
        <p:spPr/>
        <p:txBody>
          <a:bodyPr>
            <a:normAutofit fontScale="90000"/>
          </a:bodyPr>
          <a:lstStyle/>
          <a:p>
            <a:r>
              <a:rPr lang="en-US" dirty="0"/>
              <a:t>Rule 7-1-5</a:t>
            </a:r>
            <a:r>
              <a:rPr lang="en-US" cap="none" dirty="0"/>
              <a:t>w</a:t>
            </a:r>
            <a:br>
              <a:rPr lang="en-US" dirty="0"/>
            </a:br>
            <a:r>
              <a:rPr lang="en-US" dirty="0"/>
              <a:t>illegal maneuvers</a:t>
            </a:r>
          </a:p>
        </p:txBody>
      </p:sp>
    </p:spTree>
    <p:extLst>
      <p:ext uri="{BB962C8B-B14F-4D97-AF65-F5344CB8AC3E}">
        <p14:creationId xmlns:p14="http://schemas.microsoft.com/office/powerpoint/2010/main" val="70792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5 types – see penalty chart</a:t>
            </a:r>
          </a:p>
          <a:p>
            <a:pPr lvl="1"/>
            <a:r>
              <a:rPr lang="en-US" dirty="0"/>
              <a:t>Fleeing the mat</a:t>
            </a:r>
          </a:p>
          <a:p>
            <a:pPr lvl="1"/>
            <a:r>
              <a:rPr lang="en-US" dirty="0"/>
              <a:t>Grasping clothing (locked hands signal)</a:t>
            </a:r>
          </a:p>
          <a:p>
            <a:pPr lvl="1"/>
            <a:r>
              <a:rPr lang="en-US" dirty="0"/>
              <a:t>Interlocking hands</a:t>
            </a:r>
          </a:p>
          <a:p>
            <a:pPr lvl="1"/>
            <a:r>
              <a:rPr lang="en-US" dirty="0"/>
              <a:t>Leaving wrestling area without permission</a:t>
            </a:r>
          </a:p>
          <a:p>
            <a:pPr lvl="1"/>
            <a:r>
              <a:rPr lang="en-US" dirty="0"/>
              <a:t>Reporting to scorer’s table not properly equipped or not ready to wrestle</a:t>
            </a:r>
          </a:p>
          <a:p>
            <a:pPr lvl="1"/>
            <a:endParaRPr lang="en-US" dirty="0"/>
          </a:p>
        </p:txBody>
      </p:sp>
      <p:sp>
        <p:nvSpPr>
          <p:cNvPr id="2" name="Title 1"/>
          <p:cNvSpPr>
            <a:spLocks noGrp="1"/>
          </p:cNvSpPr>
          <p:nvPr>
            <p:ph type="title"/>
          </p:nvPr>
        </p:nvSpPr>
        <p:spPr/>
        <p:txBody>
          <a:bodyPr/>
          <a:lstStyle/>
          <a:p>
            <a:r>
              <a:rPr lang="en-US" dirty="0"/>
              <a:t>Technical Violations </a:t>
            </a:r>
          </a:p>
        </p:txBody>
      </p:sp>
    </p:spTree>
    <p:extLst>
      <p:ext uri="{BB962C8B-B14F-4D97-AF65-F5344CB8AC3E}">
        <p14:creationId xmlns:p14="http://schemas.microsoft.com/office/powerpoint/2010/main" val="204419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a:t>Potentially Dangerous\illegal hold</a:t>
            </a:r>
            <a:br>
              <a:rPr lang="en-US" dirty="0"/>
            </a:br>
            <a:endParaRPr lang="en-US" dirty="0"/>
          </a:p>
        </p:txBody>
      </p:sp>
      <p:pic>
        <p:nvPicPr>
          <p:cNvPr id="4098" name="Picture 2" descr="C:\Users\Robertedmonds\Desktop\Local Copy of H Contents\Personal\wrest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25476"/>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bertedmonds\Desktop\Local Copy of H Contents\Personal\wrestl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6258"/>
            <a:ext cx="3525981" cy="368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6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lnSpcReduction="10000"/>
          </a:bodyPr>
          <a:lstStyle/>
          <a:p>
            <a:pPr marL="109728" indent="0">
              <a:buNone/>
            </a:pPr>
            <a:r>
              <a:rPr lang="en-US" sz="2000" dirty="0"/>
              <a:t> </a:t>
            </a:r>
          </a:p>
          <a:p>
            <a:r>
              <a:rPr lang="en-US" sz="2000" u="sng" dirty="0">
                <a:hlinkClick r:id="rId2"/>
              </a:rPr>
              <a:t>https://www.youtube.com/watch?v=oW8Mf3IL4zA</a:t>
            </a:r>
            <a:r>
              <a:rPr lang="en-US" sz="2000" dirty="0"/>
              <a:t> – flying squirrel </a:t>
            </a:r>
          </a:p>
          <a:p>
            <a:r>
              <a:rPr lang="en-US" sz="2000" dirty="0"/>
              <a:t>https://www.youtube.com/watch?v=Hld3Ps4q-5k - neutral single back flip </a:t>
            </a:r>
          </a:p>
          <a:p>
            <a:r>
              <a:rPr lang="en-US" sz="2000" u="sng" dirty="0">
                <a:hlinkClick r:id="rId3"/>
              </a:rPr>
              <a:t>https://www.youtube.com/watch?v=lsOulbQ1q7U</a:t>
            </a:r>
            <a:r>
              <a:rPr lang="en-US" sz="2000" dirty="0"/>
              <a:t> –</a:t>
            </a:r>
          </a:p>
          <a:p>
            <a:r>
              <a:rPr lang="en-US" sz="2000" dirty="0"/>
              <a:t> front flip </a:t>
            </a:r>
          </a:p>
          <a:p>
            <a:r>
              <a:rPr lang="en-US" sz="2000" u="sng" dirty="0">
                <a:hlinkClick r:id="rId4"/>
              </a:rPr>
              <a:t>https://</a:t>
            </a:r>
            <a:r>
              <a:rPr lang="en-US" sz="2000" u="sng" dirty="0" err="1">
                <a:hlinkClick r:id="rId4"/>
              </a:rPr>
              <a:t>www.youtube.com</a:t>
            </a:r>
            <a:r>
              <a:rPr lang="en-US" sz="2000" u="sng" dirty="0">
                <a:hlinkClick r:id="rId4"/>
              </a:rPr>
              <a:t>/watch?v=</a:t>
            </a:r>
            <a:r>
              <a:rPr lang="en-US" sz="2000" u="sng" dirty="0" err="1">
                <a:hlinkClick r:id="rId4"/>
              </a:rPr>
              <a:t>yv5ceW80aTw</a:t>
            </a:r>
            <a:r>
              <a:rPr lang="en-US" sz="2000" dirty="0"/>
              <a:t> – Magic stick </a:t>
            </a:r>
          </a:p>
          <a:p>
            <a:r>
              <a:rPr lang="en-US" sz="2000" dirty="0">
                <a:hlinkClick r:id="rId5"/>
              </a:rPr>
              <a:t>https://www.youtube.com/watch?v=KIC7NA52uaw</a:t>
            </a:r>
            <a:r>
              <a:rPr lang="en-US" sz="2000" dirty="0"/>
              <a:t> -  cut back </a:t>
            </a:r>
          </a:p>
          <a:p>
            <a:r>
              <a:rPr lang="en-US" sz="2000" dirty="0">
                <a:hlinkClick r:id="rId6"/>
              </a:rPr>
              <a:t>https://www.youtube.com/watch?v=1IGZ5dyNfrI</a:t>
            </a:r>
            <a:r>
              <a:rPr lang="en-US" sz="2000" dirty="0"/>
              <a:t> – cut back 2 </a:t>
            </a:r>
          </a:p>
          <a:p>
            <a:r>
              <a:rPr lang="en-US" sz="2000" dirty="0">
                <a:hlinkClick r:id="rId7"/>
              </a:rPr>
              <a:t>https://www.youtube.com/watch?v=dVaCSdXDQCg</a:t>
            </a:r>
            <a:r>
              <a:rPr lang="en-US" sz="2000" dirty="0"/>
              <a:t> – neutral slam </a:t>
            </a:r>
          </a:p>
          <a:p>
            <a:r>
              <a:rPr lang="en-US" sz="2000" u="sng" dirty="0">
                <a:hlinkClick r:id="rId8"/>
              </a:rPr>
              <a:t>https://www.youtube.com/watch?v=bhj9N6_Gp3M</a:t>
            </a:r>
            <a:r>
              <a:rPr lang="en-US" sz="2000" dirty="0"/>
              <a:t> – Gilman slam </a:t>
            </a:r>
          </a:p>
          <a:p>
            <a:endParaRPr lang="en-US" sz="2000"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Videos </a:t>
            </a:r>
            <a:br>
              <a:rPr lang="en-US" dirty="0"/>
            </a:br>
            <a:endParaRPr lang="en-US" dirty="0"/>
          </a:p>
        </p:txBody>
      </p:sp>
    </p:spTree>
    <p:extLst>
      <p:ext uri="{BB962C8B-B14F-4D97-AF65-F5344CB8AC3E}">
        <p14:creationId xmlns:p14="http://schemas.microsoft.com/office/powerpoint/2010/main" val="325409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mongolian wrestling coach protest">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905000"/>
            <a:ext cx="3505200" cy="3743324"/>
          </a:xfrm>
          <a:prstGeom prst="rect">
            <a:avLst/>
          </a:prstGeom>
          <a:noFill/>
          <a:ln>
            <a:noFill/>
          </a:ln>
        </p:spPr>
      </p:pic>
      <p:sp>
        <p:nvSpPr>
          <p:cNvPr id="2" name="Title 1"/>
          <p:cNvSpPr>
            <a:spLocks noGrp="1"/>
          </p:cNvSpPr>
          <p:nvPr>
            <p:ph type="title"/>
          </p:nvPr>
        </p:nvSpPr>
        <p:spPr/>
        <p:txBody>
          <a:bodyPr>
            <a:normAutofit/>
          </a:bodyPr>
          <a:lstStyle/>
          <a:p>
            <a:r>
              <a:rPr lang="en-US" sz="2800" dirty="0"/>
              <a:t>Coach Misconduct\Unsportsmanlike Conduct </a:t>
            </a:r>
          </a:p>
        </p:txBody>
      </p:sp>
      <p:pic>
        <p:nvPicPr>
          <p:cNvPr id="1028" name="Picture 4" descr="Twitter reacts to Jon Gruden potentially joining Oakland Raiders">
            <a:extLst>
              <a:ext uri="{FF2B5EF4-FFF2-40B4-BE49-F238E27FC236}">
                <a16:creationId xmlns:a16="http://schemas.microsoft.com/office/drawing/2014/main" id="{40F23ED8-FBFD-4BE5-9571-56F683624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22106"/>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ferees Aren't Infallible, but RefReps Hopes Practice Makes Perfect">
            <a:extLst>
              <a:ext uri="{FF2B5EF4-FFF2-40B4-BE49-F238E27FC236}">
                <a16:creationId xmlns:a16="http://schemas.microsoft.com/office/drawing/2014/main" id="{BBC2AE6D-D087-43E6-8BB8-8F1424065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525" y="3886200"/>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0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Coach misconduct results in the following: </a:t>
            </a:r>
          </a:p>
          <a:p>
            <a:pPr marL="0" indent="0">
              <a:buNone/>
            </a:pPr>
            <a:r>
              <a:rPr lang="en-US" dirty="0"/>
              <a:t>	a. First offense - warning; </a:t>
            </a:r>
          </a:p>
          <a:p>
            <a:pPr marL="0" indent="0">
              <a:buNone/>
            </a:pPr>
            <a:r>
              <a:rPr lang="en-US" dirty="0"/>
              <a:t>	b. Second offense - deduct one team        </a:t>
            </a:r>
          </a:p>
          <a:p>
            <a:pPr marL="0" indent="0">
              <a:buNone/>
            </a:pPr>
            <a:r>
              <a:rPr lang="en-US" dirty="0"/>
              <a:t>             point; </a:t>
            </a:r>
          </a:p>
          <a:p>
            <a:pPr marL="0" indent="0">
              <a:buNone/>
            </a:pPr>
            <a:r>
              <a:rPr lang="en-US" dirty="0"/>
              <a:t>	c. Third offense - deduct two team points and removal of the head coach for the remainder of the day. The penalty sequence starts anew each day. </a:t>
            </a:r>
            <a:r>
              <a:rPr lang="en-US" b="1" dirty="0"/>
              <a:t>See Penalty Chart </a:t>
            </a:r>
          </a:p>
          <a:p>
            <a:r>
              <a:rPr lang="en-US" dirty="0"/>
              <a:t>No warning for approaching table to discuss score or time. </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Coach misconduct penalty sequence </a:t>
            </a:r>
          </a:p>
        </p:txBody>
      </p:sp>
    </p:spTree>
    <p:extLst>
      <p:ext uri="{BB962C8B-B14F-4D97-AF65-F5344CB8AC3E}">
        <p14:creationId xmlns:p14="http://schemas.microsoft.com/office/powerpoint/2010/main" val="18574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AA4C15-D61C-4667-8BDE-2943E5E12817}"/>
              </a:ext>
            </a:extLst>
          </p:cNvPr>
          <p:cNvSpPr>
            <a:spLocks noGrp="1"/>
          </p:cNvSpPr>
          <p:nvPr>
            <p:ph idx="1"/>
          </p:nvPr>
        </p:nvSpPr>
        <p:spPr/>
        <p:txBody>
          <a:bodyPr>
            <a:normAutofit fontScale="70000" lnSpcReduction="20000"/>
          </a:bodyPr>
          <a:lstStyle/>
          <a:p>
            <a:r>
              <a:rPr lang="en-US" dirty="0"/>
              <a:t>SECTION 1 </a:t>
            </a:r>
          </a:p>
          <a:p>
            <a:r>
              <a:rPr lang="en-US" dirty="0"/>
              <a:t>ILLEGAL HOLDS/MANEUVERS </a:t>
            </a:r>
          </a:p>
          <a:p>
            <a:r>
              <a:rPr lang="en-US" dirty="0"/>
              <a:t>ART. 1 . . . A slam is lifting and returning an opponent to the mat with unnecessary force. This infraction may be committed by a contestant in either the top or bottom position on the mat, as well as during a takedown. A slam shall be called without hesitation. Illegal Holds / Maneuvers 7.1.1 SITUATION A:</a:t>
            </a:r>
          </a:p>
          <a:p>
            <a:endParaRPr lang="en-US" dirty="0"/>
          </a:p>
          <a:p>
            <a:r>
              <a:rPr lang="en-US" dirty="0"/>
              <a:t> Wrestler A lifts the opponent off the mat and, while Wrestler B is in the air struggling to get free, Wrestler A loses control and Wrestler B falls to the mat. Would this be considered a slam? RULING: When you lift your opponent off the mat you are responsible for a safe return to the mat. If you lose control and Wrestler B falls to the mat with unnecessary force, a slam shall be called without hesitation.</a:t>
            </a:r>
          </a:p>
        </p:txBody>
      </p:sp>
      <p:sp>
        <p:nvSpPr>
          <p:cNvPr id="3" name="Title 2">
            <a:extLst>
              <a:ext uri="{FF2B5EF4-FFF2-40B4-BE49-F238E27FC236}">
                <a16:creationId xmlns:a16="http://schemas.microsoft.com/office/drawing/2014/main" id="{C48C628C-8E3E-40CC-A24A-FD730FB78266}"/>
              </a:ext>
            </a:extLst>
          </p:cNvPr>
          <p:cNvSpPr>
            <a:spLocks noGrp="1"/>
          </p:cNvSpPr>
          <p:nvPr>
            <p:ph type="title"/>
          </p:nvPr>
        </p:nvSpPr>
        <p:spPr/>
        <p:txBody>
          <a:bodyPr/>
          <a:lstStyle/>
          <a:p>
            <a:r>
              <a:rPr lang="en-US" dirty="0"/>
              <a:t>Slam</a:t>
            </a:r>
          </a:p>
        </p:txBody>
      </p:sp>
    </p:spTree>
    <p:extLst>
      <p:ext uri="{BB962C8B-B14F-4D97-AF65-F5344CB8AC3E}">
        <p14:creationId xmlns:p14="http://schemas.microsoft.com/office/powerpoint/2010/main" val="377090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RULING: </a:t>
            </a:r>
            <a:r>
              <a:rPr lang="en-US" dirty="0"/>
              <a:t>Coach misconduct applies only to the specific situation of a coach questioning the misapplication of a rule or questioning the judgment of the referee at the scorer's table. Rule 6-6-6 indicates each time a penalty occurs it is accumulated by the team. It does not matter how many different individuals are involved when ejection occurs, it will be the head coach who is to be removed. The removal shall be for the remainder of the day. Coach misconduct violations are cumulative throughout the dual or tournament each day. (Note: the second day of a tournament would start the sequence over again.) (7-5-3; 7-5-4; 8-1-5) </a:t>
            </a:r>
          </a:p>
          <a:p>
            <a:r>
              <a:rPr lang="en-US" dirty="0"/>
              <a:t>Unsportsmanlike conduct is charged to an individual and carries through until the end of the event. If an individual were to be removed under this provision, he/she could not compete or coach for the remainder of the event. </a:t>
            </a:r>
          </a:p>
        </p:txBody>
      </p:sp>
      <p:sp>
        <p:nvSpPr>
          <p:cNvPr id="2" name="Title 1"/>
          <p:cNvSpPr>
            <a:spLocks noGrp="1"/>
          </p:cNvSpPr>
          <p:nvPr>
            <p:ph type="title"/>
          </p:nvPr>
        </p:nvSpPr>
        <p:spPr/>
        <p:txBody>
          <a:bodyPr>
            <a:noAutofit/>
          </a:bodyPr>
          <a:lstStyle/>
          <a:p>
            <a:pPr algn="l"/>
            <a:r>
              <a:rPr lang="en-US" sz="2500" dirty="0"/>
              <a:t>What are the distinctions between coach misconduct and unsportsmanlike conduct with regard to coaches and possible ejection? </a:t>
            </a:r>
          </a:p>
        </p:txBody>
      </p:sp>
    </p:spTree>
    <p:extLst>
      <p:ext uri="{BB962C8B-B14F-4D97-AF65-F5344CB8AC3E}">
        <p14:creationId xmlns:p14="http://schemas.microsoft.com/office/powerpoint/2010/main" val="40761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500" dirty="0"/>
              <a:t>Don’t get baited to the corner or bench to discuss a call. </a:t>
            </a:r>
          </a:p>
          <a:p>
            <a:r>
              <a:rPr lang="en-US" sz="2500" dirty="0"/>
              <a:t>No warning for trip to table to discuss score or time only.   </a:t>
            </a:r>
          </a:p>
          <a:p>
            <a:r>
              <a:rPr lang="en-US" sz="2500" dirty="0"/>
              <a:t>Remind wrestlers to stay in the center, keep hands at your side when speaking to coach </a:t>
            </a:r>
          </a:p>
          <a:p>
            <a:r>
              <a:rPr lang="en-US" sz="2500" dirty="0"/>
              <a:t>Keep your eye on wrestlers, face the center circle when at table </a:t>
            </a:r>
          </a:p>
          <a:p>
            <a:r>
              <a:rPr lang="en-US" sz="2500" dirty="0"/>
              <a:t>Keep explanations short and to the point</a:t>
            </a:r>
          </a:p>
          <a:p>
            <a:r>
              <a:rPr lang="en-US" sz="2500" dirty="0"/>
              <a:t>Don’t provide unsolicited explanations after the match</a:t>
            </a:r>
          </a:p>
          <a:p>
            <a:r>
              <a:rPr lang="en-US" sz="2500" dirty="0"/>
              <a:t>Removal due to coach misconduct is for the day  - applies to head coach </a:t>
            </a:r>
          </a:p>
        </p:txBody>
      </p:sp>
      <p:sp>
        <p:nvSpPr>
          <p:cNvPr id="2" name="Title 1"/>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251905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need to show rule book or interpretation if coach requests during match </a:t>
            </a:r>
          </a:p>
          <a:p>
            <a:r>
              <a:rPr lang="en-US" dirty="0"/>
              <a:t>The referee shall not use TV monitoring, replay or other video equipment in making decisions related to the match. </a:t>
            </a:r>
          </a:p>
          <a:p>
            <a:r>
              <a:rPr lang="en-US" dirty="0"/>
              <a:t>No warning for badgering from the corner, can go direct to unsportsmanlike conduct -1 team point.</a:t>
            </a:r>
          </a:p>
          <a:p>
            <a:endParaRPr lang="en-US" dirty="0"/>
          </a:p>
        </p:txBody>
      </p:sp>
      <p:sp>
        <p:nvSpPr>
          <p:cNvPr id="3" name="Title 2"/>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389299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371600"/>
          </a:xfrm>
        </p:spPr>
        <p:txBody>
          <a:bodyPr>
            <a:normAutofit/>
          </a:bodyPr>
          <a:lstStyle/>
          <a:p>
            <a:pPr marL="0" lvl="0" indent="0">
              <a:buNone/>
            </a:pPr>
            <a:r>
              <a:rPr lang="en-US" sz="2000" dirty="0"/>
              <a:t>In a dual meet coach from team A is badgering the official from the corner and comments are very unsportsmanlike.  Is there a warning in this situation if the coach does not approach the table?  </a:t>
            </a:r>
          </a:p>
          <a:p>
            <a:pPr lvl="0"/>
            <a:endParaRPr lang="en-US" sz="2000" dirty="0"/>
          </a:p>
          <a:p>
            <a:pPr marL="0" indent="0">
              <a:buNone/>
            </a:pPr>
            <a:endParaRPr lang="en-US" sz="1600" dirty="0"/>
          </a:p>
        </p:txBody>
      </p:sp>
      <p:sp>
        <p:nvSpPr>
          <p:cNvPr id="2" name="Title 1"/>
          <p:cNvSpPr>
            <a:spLocks noGrp="1"/>
          </p:cNvSpPr>
          <p:nvPr>
            <p:ph type="title"/>
          </p:nvPr>
        </p:nvSpPr>
        <p:spPr/>
        <p:txBody>
          <a:bodyPr>
            <a:normAutofit fontScale="90000"/>
          </a:bodyPr>
          <a:lstStyle/>
          <a:p>
            <a:r>
              <a:rPr lang="en-US" dirty="0"/>
              <a:t>Question 1</a:t>
            </a:r>
            <a:br>
              <a:rPr lang="en-US" dirty="0"/>
            </a:br>
            <a:r>
              <a:rPr lang="en-US" dirty="0"/>
              <a:t> </a:t>
            </a:r>
          </a:p>
        </p:txBody>
      </p:sp>
      <p:sp>
        <p:nvSpPr>
          <p:cNvPr id="4" name="TextBox 3"/>
          <p:cNvSpPr txBox="1"/>
          <p:nvPr/>
        </p:nvSpPr>
        <p:spPr>
          <a:xfrm>
            <a:off x="6096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609600" y="3352800"/>
            <a:ext cx="8001000" cy="2431435"/>
          </a:xfrm>
          <a:prstGeom prst="rect">
            <a:avLst/>
          </a:prstGeom>
          <a:noFill/>
        </p:spPr>
        <p:txBody>
          <a:bodyPr wrap="square" rtlCol="0">
            <a:spAutoFit/>
          </a:bodyPr>
          <a:lstStyle/>
          <a:p>
            <a:pPr lvl="0"/>
            <a:r>
              <a:rPr lang="en-US" sz="2000" dirty="0"/>
              <a:t>No  penalize for unsportsmanlike appropriately without warning, the sequence is 1-2 and removal from premises by home management.  If unsportsmanlike is behavior is flagrant penalize 3 team points without warning and alert home management.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780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1828800"/>
          </a:xfrm>
        </p:spPr>
        <p:txBody>
          <a:bodyPr>
            <a:normAutofit fontScale="92500"/>
          </a:bodyPr>
          <a:lstStyle/>
          <a:p>
            <a:pPr marL="0" indent="0">
              <a:buNone/>
            </a:pPr>
            <a:r>
              <a:rPr lang="en-US" sz="2000" dirty="0"/>
              <a:t>In an individual tournament the head coach from Team B calmly approaches the scorer’s table and asks for clarification on an OOB call made, it is determined there was no misapplication of the rule.  After informing the coach that the call will stand the coach informs you that he would like to protest the call and would like to speak to the head official.  What is the appropriate action in this scenario? </a:t>
            </a:r>
          </a:p>
        </p:txBody>
      </p:sp>
      <p:sp>
        <p:nvSpPr>
          <p:cNvPr id="2" name="Title 1"/>
          <p:cNvSpPr>
            <a:spLocks noGrp="1"/>
          </p:cNvSpPr>
          <p:nvPr>
            <p:ph type="title"/>
          </p:nvPr>
        </p:nvSpPr>
        <p:spPr/>
        <p:txBody>
          <a:bodyPr>
            <a:normAutofit/>
          </a:bodyPr>
          <a:lstStyle/>
          <a:p>
            <a:r>
              <a:rPr lang="en-US" dirty="0"/>
              <a:t>Question 2</a:t>
            </a:r>
          </a:p>
        </p:txBody>
      </p:sp>
      <p:sp>
        <p:nvSpPr>
          <p:cNvPr id="5" name="TextBox 4"/>
          <p:cNvSpPr txBox="1"/>
          <p:nvPr/>
        </p:nvSpPr>
        <p:spPr>
          <a:xfrm>
            <a:off x="623455" y="3657600"/>
            <a:ext cx="7696200" cy="2308324"/>
          </a:xfrm>
          <a:prstGeom prst="rect">
            <a:avLst/>
          </a:prstGeom>
          <a:noFill/>
        </p:spPr>
        <p:txBody>
          <a:bodyPr wrap="square" rtlCol="0">
            <a:spAutoFit/>
          </a:bodyPr>
          <a:lstStyle/>
          <a:p>
            <a:r>
              <a:rPr lang="en-US" dirty="0"/>
              <a:t>Inform the coach there is not a protest procedure in place under NFHS rules, warn the coach for coach misconduct as the call in question did not change.  Since this is a tournament keep in mind that the sequence for coach misconduct is W-1-2 and removal from premises.  Warnings and penalties for coach misconduct reset on each day of a multi-day tournament however all coach misconduct penalties should be reported to the head official and head table.  The head coach is removed if necessary regardless of which coach was warned and all warnings and penalties are cumulative for the day.  </a:t>
            </a:r>
          </a:p>
        </p:txBody>
      </p:sp>
    </p:spTree>
    <p:extLst>
      <p:ext uri="{BB962C8B-B14F-4D97-AF65-F5344CB8AC3E}">
        <p14:creationId xmlns:p14="http://schemas.microsoft.com/office/powerpoint/2010/main" val="8432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Neutral </a:t>
            </a:r>
          </a:p>
          <a:p>
            <a:r>
              <a:rPr lang="en-US" dirty="0"/>
              <a:t>Backing out </a:t>
            </a:r>
          </a:p>
          <a:p>
            <a:r>
              <a:rPr lang="en-US" dirty="0"/>
              <a:t>Watching clock</a:t>
            </a:r>
          </a:p>
          <a:p>
            <a:r>
              <a:rPr lang="en-US" dirty="0"/>
              <a:t>Slow getting back to the center and getting set </a:t>
            </a:r>
          </a:p>
          <a:p>
            <a:r>
              <a:rPr lang="en-US" dirty="0"/>
              <a:t>Blocking, underhook, two on one, hips back</a:t>
            </a:r>
          </a:p>
          <a:p>
            <a:r>
              <a:rPr lang="en-US" dirty="0"/>
              <a:t>Difference of 3 shots </a:t>
            </a:r>
          </a:p>
        </p:txBody>
      </p:sp>
      <p:sp>
        <p:nvSpPr>
          <p:cNvPr id="2" name="Title 1"/>
          <p:cNvSpPr>
            <a:spLocks noGrp="1"/>
          </p:cNvSpPr>
          <p:nvPr>
            <p:ph type="title"/>
          </p:nvPr>
        </p:nvSpPr>
        <p:spPr/>
        <p:txBody>
          <a:bodyPr/>
          <a:lstStyle/>
          <a:p>
            <a:r>
              <a:rPr lang="en-US" dirty="0"/>
              <a:t>Stalling </a:t>
            </a:r>
          </a:p>
        </p:txBody>
      </p:sp>
    </p:spTree>
    <p:extLst>
      <p:ext uri="{BB962C8B-B14F-4D97-AF65-F5344CB8AC3E}">
        <p14:creationId xmlns:p14="http://schemas.microsoft.com/office/powerpoint/2010/main" val="33291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Top</a:t>
            </a:r>
          </a:p>
          <a:p>
            <a:r>
              <a:rPr lang="en-US" dirty="0"/>
              <a:t>Only riding with no attempt to turn</a:t>
            </a:r>
          </a:p>
          <a:p>
            <a:r>
              <a:rPr lang="en-US" dirty="0"/>
              <a:t>Parallel ride with no attempt to tilt </a:t>
            </a:r>
          </a:p>
          <a:p>
            <a:r>
              <a:rPr lang="en-US" dirty="0"/>
              <a:t>Bar or half with no attempt to turn </a:t>
            </a:r>
          </a:p>
          <a:p>
            <a:r>
              <a:rPr lang="en-US" dirty="0"/>
              <a:t>Staying behind man in rear standing position without an attempt to return </a:t>
            </a:r>
          </a:p>
          <a:p>
            <a:r>
              <a:rPr lang="en-US" dirty="0"/>
              <a:t>Riding legs with no attempt to turn </a:t>
            </a:r>
          </a:p>
          <a:p>
            <a:r>
              <a:rPr lang="en-US" dirty="0"/>
              <a:t>Dropping to legs to hang on</a:t>
            </a:r>
          </a:p>
        </p:txBody>
      </p:sp>
      <p:sp>
        <p:nvSpPr>
          <p:cNvPr id="2" name="Title 1"/>
          <p:cNvSpPr>
            <a:spLocks noGrp="1"/>
          </p:cNvSpPr>
          <p:nvPr>
            <p:ph type="title"/>
          </p:nvPr>
        </p:nvSpPr>
        <p:spPr/>
        <p:txBody>
          <a:bodyPr/>
          <a:lstStyle/>
          <a:p>
            <a:r>
              <a:rPr lang="en-US" dirty="0"/>
              <a:t>Stalling </a:t>
            </a:r>
          </a:p>
        </p:txBody>
      </p:sp>
    </p:spTree>
    <p:extLst>
      <p:ext uri="{BB962C8B-B14F-4D97-AF65-F5344CB8AC3E}">
        <p14:creationId xmlns:p14="http://schemas.microsoft.com/office/powerpoint/2010/main" val="27727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Bottom </a:t>
            </a:r>
          </a:p>
          <a:p>
            <a:r>
              <a:rPr lang="en-US" dirty="0"/>
              <a:t>Head on man</a:t>
            </a:r>
          </a:p>
          <a:p>
            <a:r>
              <a:rPr lang="en-US" dirty="0"/>
              <a:t>No attempt to build up</a:t>
            </a:r>
          </a:p>
          <a:p>
            <a:r>
              <a:rPr lang="en-US" dirty="0"/>
              <a:t>Elbows in</a:t>
            </a:r>
          </a:p>
          <a:p>
            <a:r>
              <a:rPr lang="en-US" dirty="0"/>
              <a:t>Hand control without attempt to escape </a:t>
            </a:r>
          </a:p>
          <a:p>
            <a:r>
              <a:rPr lang="en-US" dirty="0"/>
              <a:t>Watching clock</a:t>
            </a:r>
          </a:p>
          <a:p>
            <a:r>
              <a:rPr lang="en-US" dirty="0"/>
              <a:t>Being overpowered is not stalling </a:t>
            </a:r>
          </a:p>
          <a:p>
            <a:r>
              <a:rPr lang="en-US" dirty="0"/>
              <a:t>Holding onto hands while top man has legs in</a:t>
            </a:r>
          </a:p>
        </p:txBody>
      </p:sp>
      <p:sp>
        <p:nvSpPr>
          <p:cNvPr id="2" name="Title 1"/>
          <p:cNvSpPr>
            <a:spLocks noGrp="1"/>
          </p:cNvSpPr>
          <p:nvPr>
            <p:ph type="title"/>
          </p:nvPr>
        </p:nvSpPr>
        <p:spPr/>
        <p:txBody>
          <a:bodyPr/>
          <a:lstStyle/>
          <a:p>
            <a:r>
              <a:rPr lang="en-US" dirty="0"/>
              <a:t>Stalling </a:t>
            </a:r>
          </a:p>
        </p:txBody>
      </p:sp>
    </p:spTree>
    <p:extLst>
      <p:ext uri="{BB962C8B-B14F-4D97-AF65-F5344CB8AC3E}">
        <p14:creationId xmlns:p14="http://schemas.microsoft.com/office/powerpoint/2010/main" val="730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5000" dirty="0"/>
          </a:p>
          <a:p>
            <a:pPr algn="ctr"/>
            <a:endParaRPr lang="en-US" sz="5000" dirty="0"/>
          </a:p>
          <a:p>
            <a:pPr marL="109728" indent="0" algn="ctr">
              <a:buNone/>
            </a:pPr>
            <a:r>
              <a:rPr lang="en-US" sz="5000" dirty="0"/>
              <a:t>THANK YOU!</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08457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7718C7-4767-4087-9FC3-A6B7A4FB926D}"/>
              </a:ext>
            </a:extLst>
          </p:cNvPr>
          <p:cNvSpPr>
            <a:spLocks noGrp="1"/>
          </p:cNvSpPr>
          <p:nvPr>
            <p:ph idx="1"/>
          </p:nvPr>
        </p:nvSpPr>
        <p:spPr/>
        <p:txBody>
          <a:bodyPr/>
          <a:lstStyle/>
          <a:p>
            <a:r>
              <a:rPr lang="en-US" dirty="0"/>
              <a:t>There is no language in the rule book referencing whose knee hit first.</a:t>
            </a:r>
          </a:p>
          <a:p>
            <a:r>
              <a:rPr lang="en-US" dirty="0"/>
              <a:t>If warranted, a slam should be called without hesitation and without consideration of intent.  </a:t>
            </a:r>
          </a:p>
          <a:p>
            <a:r>
              <a:rPr lang="en-US" dirty="0"/>
              <a:t>Example – bottom man, standing </a:t>
            </a:r>
            <a:r>
              <a:rPr lang="en-US" dirty="0" err="1"/>
              <a:t>granby</a:t>
            </a:r>
            <a:r>
              <a:rPr lang="en-US" dirty="0"/>
              <a:t> during mat return.</a:t>
            </a:r>
          </a:p>
        </p:txBody>
      </p:sp>
      <p:sp>
        <p:nvSpPr>
          <p:cNvPr id="3" name="Title 2">
            <a:extLst>
              <a:ext uri="{FF2B5EF4-FFF2-40B4-BE49-F238E27FC236}">
                <a16:creationId xmlns:a16="http://schemas.microsoft.com/office/drawing/2014/main" id="{0AF3CC39-A7B2-4676-8BFB-8084E712F493}"/>
              </a:ext>
            </a:extLst>
          </p:cNvPr>
          <p:cNvSpPr>
            <a:spLocks noGrp="1"/>
          </p:cNvSpPr>
          <p:nvPr>
            <p:ph type="title"/>
          </p:nvPr>
        </p:nvSpPr>
        <p:spPr/>
        <p:txBody>
          <a:bodyPr/>
          <a:lstStyle/>
          <a:p>
            <a:r>
              <a:rPr lang="en-US" dirty="0"/>
              <a:t>Reminder </a:t>
            </a:r>
          </a:p>
        </p:txBody>
      </p:sp>
    </p:spTree>
    <p:extLst>
      <p:ext uri="{BB962C8B-B14F-4D97-AF65-F5344CB8AC3E}">
        <p14:creationId xmlns:p14="http://schemas.microsoft.com/office/powerpoint/2010/main" val="313253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600" dirty="0"/>
              <a:t>a double underhook snap back from the standing position; </a:t>
            </a:r>
          </a:p>
          <a:p>
            <a:r>
              <a:rPr lang="en-US" sz="1600" dirty="0"/>
              <a:t>b. the hammerlock above the right angle; </a:t>
            </a:r>
          </a:p>
          <a:p>
            <a:r>
              <a:rPr lang="en-US" sz="1600" dirty="0"/>
              <a:t>c. the twisting hammerlock along with lifting the elbow off the back in a hammerlock situation; </a:t>
            </a:r>
          </a:p>
          <a:p>
            <a:r>
              <a:rPr lang="en-US" sz="1600" dirty="0"/>
              <a:t>d. any headlock in which the arms or hands are locked around the opponent's head without encircling an arm (elbow or above) or leg (except in the guillotine after near-fall criteria has been met or ¾ Nelson); </a:t>
            </a:r>
          </a:p>
          <a:p>
            <a:r>
              <a:rPr lang="en-US" sz="1600" dirty="0"/>
              <a:t>e. straight head scissors (even though an arm is included); </a:t>
            </a:r>
          </a:p>
          <a:p>
            <a:r>
              <a:rPr lang="en-US" sz="1600" dirty="0"/>
              <a:t>f. full nelson; </a:t>
            </a:r>
          </a:p>
          <a:p>
            <a:r>
              <a:rPr lang="en-US" sz="1600" dirty="0"/>
              <a:t>g. holds/maneuvers putting pressure on the throat and/or carotid artery; </a:t>
            </a:r>
          </a:p>
          <a:p>
            <a:r>
              <a:rPr lang="en-US" sz="1600" dirty="0"/>
              <a:t>h. twisting kneelock taken against the joint and/or away from the body; </a:t>
            </a:r>
          </a:p>
          <a:p>
            <a:r>
              <a:rPr lang="en-US" sz="1600" dirty="0"/>
              <a:t>i. keylock; </a:t>
            </a:r>
          </a:p>
          <a:p>
            <a:r>
              <a:rPr lang="en-US" sz="1600" dirty="0"/>
              <a:t>j. overhead double arm bar; </a:t>
            </a:r>
          </a:p>
          <a:p>
            <a:r>
              <a:rPr lang="en-US" sz="1600" dirty="0"/>
              <a:t>k. locking the hands behind the back in a double arm bar from the front; </a:t>
            </a:r>
          </a:p>
          <a:p>
            <a:r>
              <a:rPr lang="en-US" sz="1600" dirty="0"/>
              <a:t>l. neck wrench; </a:t>
            </a:r>
          </a:p>
        </p:txBody>
      </p:sp>
      <p:sp>
        <p:nvSpPr>
          <p:cNvPr id="2" name="Title 1"/>
          <p:cNvSpPr>
            <a:spLocks noGrp="1"/>
          </p:cNvSpPr>
          <p:nvPr>
            <p:ph type="title"/>
          </p:nvPr>
        </p:nvSpPr>
        <p:spPr>
          <a:xfrm>
            <a:off x="457200" y="304800"/>
            <a:ext cx="8229600" cy="1143000"/>
          </a:xfrm>
        </p:spPr>
        <p:txBody>
          <a:bodyPr>
            <a:normAutofit fontScale="90000"/>
          </a:bodyPr>
          <a:lstStyle/>
          <a:p>
            <a:r>
              <a:rPr lang="en-US" sz="4000" dirty="0"/>
              <a:t>Other illegal holds/maneuvers include, but are not limited to: </a:t>
            </a:r>
          </a:p>
        </p:txBody>
      </p:sp>
    </p:spTree>
    <p:extLst>
      <p:ext uri="{BB962C8B-B14F-4D97-AF65-F5344CB8AC3E}">
        <p14:creationId xmlns:p14="http://schemas.microsoft.com/office/powerpoint/2010/main" val="190847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2600" dirty="0"/>
              <a:t>m. front, quarter nelson with the chin; </a:t>
            </a:r>
          </a:p>
          <a:p>
            <a:r>
              <a:rPr lang="en-US" sz="2600" dirty="0"/>
              <a:t>n. leg block(cut-back); </a:t>
            </a:r>
          </a:p>
          <a:p>
            <a:r>
              <a:rPr lang="en-US" sz="2600" dirty="0"/>
              <a:t>o. overscissors when pressure is applied against the joint which may cause hyperextension; </a:t>
            </a:r>
          </a:p>
          <a:p>
            <a:r>
              <a:rPr lang="en-US" sz="2600" dirty="0"/>
              <a:t>p. bending, twisting or forcing the head or any limb beyond its normal limits of movement; </a:t>
            </a:r>
          </a:p>
          <a:p>
            <a:r>
              <a:rPr lang="en-US" sz="2600" dirty="0"/>
              <a:t>q. back bow; </a:t>
            </a:r>
          </a:p>
          <a:p>
            <a:r>
              <a:rPr lang="en-US" sz="2600" dirty="0"/>
              <a:t>r. figure 4 around the body, the head or both legs; </a:t>
            </a:r>
          </a:p>
          <a:p>
            <a:r>
              <a:rPr lang="en-US" sz="2600" dirty="0"/>
              <a:t>s. chicken wing with pressure toward the shoulder, parallel to the long axis of the body; </a:t>
            </a:r>
          </a:p>
          <a:p>
            <a:r>
              <a:rPr lang="en-US" sz="2600" dirty="0"/>
              <a:t>t. hand(s) in the eye(s) or raking the eye(s); </a:t>
            </a:r>
          </a:p>
          <a:p>
            <a:r>
              <a:rPr lang="en-US" sz="2600" dirty="0"/>
              <a:t>u. any hold/maneuver used for punishment; </a:t>
            </a:r>
          </a:p>
          <a:p>
            <a:r>
              <a:rPr lang="en-US" sz="2600" dirty="0"/>
              <a:t>v. any hold/maneuver with pressure exerted over the opponent's mouth, nose, throat or neck that restricts breathing or circulation; </a:t>
            </a:r>
          </a:p>
          <a:p>
            <a:r>
              <a:rPr lang="en-US" sz="2600" dirty="0"/>
              <a:t>w. a back flip from the standing position; or a front flip and / or front hurdle over an opponent in the standing position, and </a:t>
            </a:r>
          </a:p>
          <a:p>
            <a:r>
              <a:rPr lang="en-US" sz="2600" dirty="0"/>
              <a:t>x. rear-standing, double-knee kickback. </a:t>
            </a:r>
          </a:p>
          <a:p>
            <a:endParaRPr lang="en-US" dirty="0"/>
          </a:p>
        </p:txBody>
      </p:sp>
      <p:sp>
        <p:nvSpPr>
          <p:cNvPr id="2" name="Title 1"/>
          <p:cNvSpPr>
            <a:spLocks noGrp="1"/>
          </p:cNvSpPr>
          <p:nvPr>
            <p:ph type="title"/>
          </p:nvPr>
        </p:nvSpPr>
        <p:spPr/>
        <p:txBody>
          <a:bodyPr>
            <a:normAutofit fontScale="90000"/>
          </a:bodyPr>
          <a:lstStyle/>
          <a:p>
            <a:r>
              <a:rPr lang="en-US" sz="4000" dirty="0"/>
              <a:t>Other illegal holds/maneuvers (continued</a:t>
            </a:r>
            <a:r>
              <a:rPr lang="en-US" sz="3300" dirty="0"/>
              <a:t>)</a:t>
            </a:r>
            <a:br>
              <a:rPr lang="en-US" dirty="0"/>
            </a:br>
            <a:endParaRPr lang="en-US" dirty="0"/>
          </a:p>
        </p:txBody>
      </p:sp>
    </p:spTree>
    <p:extLst>
      <p:ext uri="{BB962C8B-B14F-4D97-AF65-F5344CB8AC3E}">
        <p14:creationId xmlns:p14="http://schemas.microsoft.com/office/powerpoint/2010/main" val="541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t>EXAMPLES OF ILLEGAL OVER SCISSORS LOCKS. </a:t>
            </a:r>
            <a:r>
              <a:rPr lang="en-US" sz="2000" i="1" dirty="0"/>
              <a:t>Leg rides applied by the offensive wrestler that hyperextend the knee beyond its normal limits of movement are illegal.</a:t>
            </a:r>
            <a:endParaRPr lang="en-US" sz="2000" dirty="0"/>
          </a:p>
        </p:txBody>
      </p:sp>
      <p:sp>
        <p:nvSpPr>
          <p:cNvPr id="2" name="Title 1"/>
          <p:cNvSpPr>
            <a:spLocks noGrp="1"/>
          </p:cNvSpPr>
          <p:nvPr>
            <p:ph type="title"/>
          </p:nvPr>
        </p:nvSpPr>
        <p:spPr/>
        <p:txBody>
          <a:bodyPr/>
          <a:lstStyle/>
          <a:p>
            <a:r>
              <a:rPr lang="en-US" dirty="0"/>
              <a:t>illegal maneuvers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 y="2895600"/>
            <a:ext cx="34480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57512"/>
            <a:ext cx="34480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53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EXAMPLES OF LEGAL LEG LOCKS. </a:t>
            </a:r>
            <a:r>
              <a:rPr lang="en-US" i="1" dirty="0"/>
              <a:t>Leg rides applied by the offensive wrestler that do not hyperextend the knee are legal.</a:t>
            </a:r>
            <a:endParaRPr lang="en-US" dirty="0"/>
          </a:p>
        </p:txBody>
      </p:sp>
      <p:sp>
        <p:nvSpPr>
          <p:cNvPr id="2" name="Title 1"/>
          <p:cNvSpPr>
            <a:spLocks noGrp="1"/>
          </p:cNvSpPr>
          <p:nvPr>
            <p:ph type="title"/>
          </p:nvPr>
        </p:nvSpPr>
        <p:spPr/>
        <p:txBody>
          <a:bodyPr/>
          <a:lstStyle/>
          <a:p>
            <a:r>
              <a:rPr lang="en-US" dirty="0"/>
              <a:t>Not illegal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343852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3209925"/>
            <a:ext cx="200977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81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0000" y="2395547"/>
            <a:ext cx="7744000" cy="2697143"/>
          </a:xfrm>
          <a:prstGeom prst="rect">
            <a:avLst/>
          </a:prstGeom>
        </p:spPr>
      </p:pic>
      <p:sp>
        <p:nvSpPr>
          <p:cNvPr id="2" name="Title 1"/>
          <p:cNvSpPr>
            <a:spLocks noGrp="1"/>
          </p:cNvSpPr>
          <p:nvPr>
            <p:ph type="title"/>
          </p:nvPr>
        </p:nvSpPr>
        <p:spPr/>
        <p:txBody>
          <a:bodyPr>
            <a:normAutofit fontScale="90000"/>
          </a:bodyPr>
          <a:lstStyle/>
          <a:p>
            <a:r>
              <a:rPr lang="en-US" dirty="0"/>
              <a:t>Rule 7-1-2</a:t>
            </a:r>
            <a:br>
              <a:rPr lang="en-US" dirty="0"/>
            </a:br>
            <a:r>
              <a:rPr lang="en-US" dirty="0"/>
              <a:t>illegal maneuvers</a:t>
            </a:r>
          </a:p>
        </p:txBody>
      </p:sp>
      <p:sp>
        <p:nvSpPr>
          <p:cNvPr id="5" name="TextBox 4"/>
          <p:cNvSpPr txBox="1"/>
          <p:nvPr/>
        </p:nvSpPr>
        <p:spPr>
          <a:xfrm>
            <a:off x="1355387" y="5257800"/>
            <a:ext cx="7331413" cy="369332"/>
          </a:xfrm>
          <a:prstGeom prst="rect">
            <a:avLst/>
          </a:prstGeom>
          <a:noFill/>
        </p:spPr>
        <p:txBody>
          <a:bodyPr wrap="square" rtlCol="0">
            <a:spAutoFit/>
          </a:bodyPr>
          <a:lstStyle/>
          <a:p>
            <a:pPr algn="ctr"/>
            <a:r>
              <a:rPr lang="en-US" dirty="0"/>
              <a:t>A full, straight-back suplay is illegal</a:t>
            </a:r>
          </a:p>
        </p:txBody>
      </p:sp>
    </p:spTree>
    <p:extLst>
      <p:ext uri="{BB962C8B-B14F-4D97-AF65-F5344CB8AC3E}">
        <p14:creationId xmlns:p14="http://schemas.microsoft.com/office/powerpoint/2010/main" val="149012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4571" y="2002404"/>
            <a:ext cx="6454857" cy="3483429"/>
          </a:xfrm>
          <a:prstGeom prst="rect">
            <a:avLst/>
          </a:prstGeom>
        </p:spPr>
      </p:pic>
      <p:sp>
        <p:nvSpPr>
          <p:cNvPr id="2" name="Title 1"/>
          <p:cNvSpPr>
            <a:spLocks noGrp="1"/>
          </p:cNvSpPr>
          <p:nvPr>
            <p:ph type="title"/>
          </p:nvPr>
        </p:nvSpPr>
        <p:spPr/>
        <p:txBody>
          <a:bodyPr>
            <a:normAutofit fontScale="90000"/>
          </a:bodyPr>
          <a:lstStyle/>
          <a:p>
            <a:r>
              <a:rPr lang="en-US" dirty="0"/>
              <a:t>Rule 7-1-2</a:t>
            </a:r>
            <a:br>
              <a:rPr lang="en-US" dirty="0"/>
            </a:br>
            <a:r>
              <a:rPr lang="en-US" dirty="0"/>
              <a:t>illegal maneuvers</a:t>
            </a:r>
          </a:p>
        </p:txBody>
      </p:sp>
      <p:sp>
        <p:nvSpPr>
          <p:cNvPr id="5" name="TextBox 4"/>
          <p:cNvSpPr txBox="1"/>
          <p:nvPr/>
        </p:nvSpPr>
        <p:spPr>
          <a:xfrm>
            <a:off x="1752600" y="5638800"/>
            <a:ext cx="1371600" cy="369332"/>
          </a:xfrm>
          <a:prstGeom prst="rect">
            <a:avLst/>
          </a:prstGeom>
          <a:noFill/>
        </p:spPr>
        <p:txBody>
          <a:bodyPr wrap="square" rtlCol="0">
            <a:spAutoFit/>
          </a:bodyPr>
          <a:lstStyle/>
          <a:p>
            <a:r>
              <a:rPr lang="en-US" dirty="0"/>
              <a:t>   </a:t>
            </a:r>
          </a:p>
        </p:txBody>
      </p:sp>
      <p:sp>
        <p:nvSpPr>
          <p:cNvPr id="6" name="TextBox 5"/>
          <p:cNvSpPr txBox="1"/>
          <p:nvPr/>
        </p:nvSpPr>
        <p:spPr>
          <a:xfrm>
            <a:off x="928372" y="5823466"/>
            <a:ext cx="7148828" cy="646331"/>
          </a:xfrm>
          <a:prstGeom prst="rect">
            <a:avLst/>
          </a:prstGeom>
          <a:noFill/>
        </p:spPr>
        <p:txBody>
          <a:bodyPr wrap="square" rtlCol="0">
            <a:spAutoFit/>
          </a:bodyPr>
          <a:lstStyle/>
          <a:p>
            <a:pPr algn="ctr"/>
            <a:r>
              <a:rPr lang="en-US" dirty="0"/>
              <a:t>The straight-back salto is illegal. </a:t>
            </a:r>
          </a:p>
          <a:p>
            <a:endParaRPr lang="en-US" dirty="0"/>
          </a:p>
        </p:txBody>
      </p:sp>
    </p:spTree>
    <p:extLst>
      <p:ext uri="{BB962C8B-B14F-4D97-AF65-F5344CB8AC3E}">
        <p14:creationId xmlns:p14="http://schemas.microsoft.com/office/powerpoint/2010/main" val="160491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2899</TotalTime>
  <Words>1969</Words>
  <Application>Microsoft Office PowerPoint</Application>
  <PresentationFormat>On-screen Show (4:3)</PresentationFormat>
  <Paragraphs>143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Lucida Sans Unicode</vt:lpstr>
      <vt:lpstr>Verdana</vt:lpstr>
      <vt:lpstr>Wingdings 2</vt:lpstr>
      <vt:lpstr>Wingdings 3</vt:lpstr>
      <vt:lpstr>Concourse</vt:lpstr>
      <vt:lpstr>NFHS Wrestling Rule 7 – Infractions </vt:lpstr>
      <vt:lpstr>Slam</vt:lpstr>
      <vt:lpstr>Reminder </vt:lpstr>
      <vt:lpstr>Other illegal holds/maneuvers include, but are not limited to: </vt:lpstr>
      <vt:lpstr>Other illegal holds/maneuvers (continued) </vt:lpstr>
      <vt:lpstr>illegal maneuvers</vt:lpstr>
      <vt:lpstr>Not illegal </vt:lpstr>
      <vt:lpstr>Rule 7-1-2 illegal maneuvers</vt:lpstr>
      <vt:lpstr>Rule 7-1-2 illegal maneuvers</vt:lpstr>
      <vt:lpstr>Rule 7-1-2 illegal maneuvers</vt:lpstr>
      <vt:lpstr>illegal maneuvers</vt:lpstr>
      <vt:lpstr>Rule 7-1-5w illegal maneuvers</vt:lpstr>
      <vt:lpstr>Rule 7-1-5w illegal maneuvers</vt:lpstr>
      <vt:lpstr>Rule 7-1-5w illegal maneuvers</vt:lpstr>
      <vt:lpstr>Technical Violations </vt:lpstr>
      <vt:lpstr>Potentially Dangerous\illegal hold </vt:lpstr>
      <vt:lpstr>Videos  </vt:lpstr>
      <vt:lpstr>Coach Misconduct\Unsportsmanlike Conduct </vt:lpstr>
      <vt:lpstr>Coach misconduct penalty sequence </vt:lpstr>
      <vt:lpstr>What are the distinctions between coach misconduct and unsportsmanlike conduct with regard to coaches and possible ejection? </vt:lpstr>
      <vt:lpstr>Reminders</vt:lpstr>
      <vt:lpstr>Reminders</vt:lpstr>
      <vt:lpstr>Question 1  </vt:lpstr>
      <vt:lpstr>Question 2</vt:lpstr>
      <vt:lpstr>Stalling </vt:lpstr>
      <vt:lpstr>Stalling </vt:lpstr>
      <vt:lpstr>Stalling </vt:lpstr>
      <vt:lpstr>PowerPoint Presentation</vt:lpstr>
    </vt:vector>
  </TitlesOfParts>
  <Company>Altair Global Relocation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Wrestling Rule 7 – Infractions</dc:title>
  <dc:creator>Robert Edmonds</dc:creator>
  <cp:lastModifiedBy>Duane Morgan</cp:lastModifiedBy>
  <cp:revision>29</cp:revision>
  <dcterms:created xsi:type="dcterms:W3CDTF">2017-11-12T20:18:32Z</dcterms:created>
  <dcterms:modified xsi:type="dcterms:W3CDTF">2021-11-03T00:47:59Z</dcterms:modified>
</cp:coreProperties>
</file>